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96" r:id="rId2"/>
    <p:sldId id="335" r:id="rId3"/>
    <p:sldId id="336" r:id="rId4"/>
    <p:sldId id="337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29" r:id="rId17"/>
    <p:sldId id="308" r:id="rId18"/>
    <p:sldId id="322" r:id="rId19"/>
    <p:sldId id="323" r:id="rId20"/>
    <p:sldId id="310" r:id="rId21"/>
    <p:sldId id="324" r:id="rId22"/>
    <p:sldId id="325" r:id="rId23"/>
    <p:sldId id="326" r:id="rId24"/>
    <p:sldId id="313" r:id="rId25"/>
    <p:sldId id="311" r:id="rId26"/>
    <p:sldId id="317" r:id="rId27"/>
    <p:sldId id="315" r:id="rId28"/>
    <p:sldId id="316" r:id="rId29"/>
    <p:sldId id="330" r:id="rId30"/>
    <p:sldId id="314" r:id="rId31"/>
    <p:sldId id="327" r:id="rId32"/>
    <p:sldId id="312" r:id="rId33"/>
    <p:sldId id="328" r:id="rId34"/>
    <p:sldId id="319" r:id="rId35"/>
    <p:sldId id="318" r:id="rId36"/>
    <p:sldId id="331" r:id="rId37"/>
    <p:sldId id="332" r:id="rId38"/>
    <p:sldId id="333" r:id="rId39"/>
    <p:sldId id="334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  <p14:sldId id="335"/>
            <p14:sldId id="336"/>
            <p14:sldId id="337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1" autoAdjust="0"/>
    <p:restoredTop sz="94664" autoAdjust="0"/>
  </p:normalViewPr>
  <p:slideViewPr>
    <p:cSldViewPr snapToGrid="0">
      <p:cViewPr varScale="1">
        <p:scale>
          <a:sx n="122" d="100"/>
          <a:sy n="122" d="100"/>
        </p:scale>
        <p:origin x="24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19.10.2023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19.10.2023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19.10.2023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19.10.2023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19.10.2023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19.10.2023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19.10.2023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.png"/><Relationship Id="rId5" Type="http://schemas.openxmlformats.org/officeDocument/2006/relationships/image" Target="../media/image410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dirty="0" smtClean="0"/>
              <a:t>МИФИ 202</a:t>
            </a:r>
            <a:r>
              <a:rPr lang="en-US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218979" y="3074814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6397495" y="5061776"/>
            <a:ext cx="3032143" cy="466726"/>
            <a:chOff x="1016" y="2025"/>
            <a:chExt cx="3112" cy="392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 flipV="1">
              <a:off x="1016" y="2410"/>
              <a:ext cx="3112" cy="7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016" y="2025"/>
                  <a:ext cx="2271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6" y="2025"/>
                  <a:ext cx="2271" cy="336"/>
                </a:xfrm>
                <a:prstGeom prst="rect">
                  <a:avLst/>
                </a:prstGeom>
                <a:blipFill>
                  <a:blip r:embed="rId4"/>
                  <a:stretch>
                    <a:fillRect l="-1377" r="-41598" b="-15152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</a:t>
                </a:r>
                <a:r>
                  <a:rPr lang="en-US" i="1" dirty="0"/>
                  <a:t>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</a:rPr>
                  <a:t> </a:t>
                </a:r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28541" y="1408579"/>
            <a:ext cx="6148754" cy="4351338"/>
          </a:xfrm>
        </p:spPr>
        <p:txBody>
          <a:bodyPr/>
          <a:lstStyle/>
          <a:p>
            <a:r>
              <a:rPr lang="ru-RU" dirty="0" smtClean="0"/>
              <a:t>Положить телефон экраном вниз справа от себя</a:t>
            </a:r>
          </a:p>
          <a:p>
            <a:r>
              <a:rPr lang="ru-RU" dirty="0" smtClean="0"/>
              <a:t>Не разговаривать с соседями</a:t>
            </a:r>
          </a:p>
          <a:p>
            <a:r>
              <a:rPr lang="ru-RU" dirty="0" smtClean="0"/>
              <a:t>Не пользоваться конспектами и электронными устройствами</a:t>
            </a:r>
          </a:p>
          <a:p>
            <a:r>
              <a:rPr lang="ru-RU" dirty="0" smtClean="0"/>
              <a:t>Написать номер (по таблице) и ФИО на листочке</a:t>
            </a:r>
          </a:p>
          <a:p>
            <a:r>
              <a:rPr lang="ru-RU" dirty="0" smtClean="0"/>
              <a:t>Написать краткий ответ на вопрос</a:t>
            </a:r>
            <a:endParaRPr lang="en-US" dirty="0" smtClean="0"/>
          </a:p>
          <a:p>
            <a:r>
              <a:rPr lang="ru-RU" dirty="0" smtClean="0"/>
              <a:t>Дождаться окончания теста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4285" y="5433158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84285" y="5819530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4284" y="6205902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5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smtClean="0"/>
              <a:t>RFC </a:t>
            </a:r>
            <a:r>
              <a:rPr lang="ru-RU" smtClean="0"/>
              <a:t>– </a:t>
            </a:r>
            <a:r>
              <a:rPr lang="ru-RU" dirty="0" smtClean="0"/>
              <a:t>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11" name="Объект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8" y="474822"/>
            <a:ext cx="8738663" cy="602967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4285" y="5433158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84285" y="5819530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4284" y="6205902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5370" y="1408578"/>
                <a:ext cx="1161292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800" dirty="0"/>
                  <a:t> псевдослучайный генератор на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u-RU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600" dirty="0" smtClean="0"/>
                  <a:t> Тогда игра на стойкость генератора для эффективного противника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2600" dirty="0" smtClean="0"/>
                  <a:t> выглядит следующим образом</a:t>
                </a:r>
                <a:r>
                  <a:rPr lang="en-US" sz="2600" dirty="0" smtClean="0"/>
                  <a:t>:</a:t>
                </a:r>
                <a:r>
                  <a:rPr lang="ru-RU" sz="2600" dirty="0" smtClean="0"/>
                  <a:t/>
                </a:r>
                <a:br>
                  <a:rPr lang="ru-RU" sz="2600" dirty="0" smtClean="0"/>
                </a:br>
                <a:r>
                  <a:rPr lang="ru-RU" sz="2600" dirty="0" smtClean="0"/>
                  <a:t>(перерисовать, вместо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600" dirty="0" smtClean="0"/>
                  <a:t> вписать нужное).</a:t>
                </a:r>
                <a:endParaRPr lang="ru-RU" sz="26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" y="1408578"/>
                <a:ext cx="11612929" cy="1323439"/>
              </a:xfrm>
              <a:prstGeom prst="rect">
                <a:avLst/>
              </a:prstGeom>
              <a:blipFill>
                <a:blip r:embed="rId2"/>
                <a:stretch>
                  <a:fillRect l="-1050" t="-4147" b="-11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68855" y="3416350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2818476" y="2901999"/>
            <a:ext cx="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7390476" y="3416350"/>
                <a:ext cx="1295400" cy="11882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0476" y="3416350"/>
                <a:ext cx="1295400" cy="1188244"/>
              </a:xfrm>
              <a:prstGeom prst="rect">
                <a:avLst/>
              </a:prstGeom>
              <a:blipFill>
                <a:blip r:embed="rId3"/>
                <a:stretch>
                  <a:fillRect t="-20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4647596" y="3518435"/>
            <a:ext cx="2625185" cy="445295"/>
            <a:chOff x="1776" y="2036"/>
            <a:chExt cx="2352" cy="374"/>
          </a:xfrm>
        </p:grpSpPr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371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371" cy="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8000086" y="4604592"/>
            <a:ext cx="1570040" cy="678656"/>
            <a:chOff x="4560" y="2842"/>
            <a:chExt cx="989" cy="570"/>
          </a:xfrm>
        </p:grpSpPr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560" y="284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69116" y="3187749"/>
            <a:ext cx="7924800" cy="1588294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3"/>
              <p:cNvSpPr txBox="1">
                <a:spLocks noChangeArrowheads="1"/>
              </p:cNvSpPr>
              <p:nvPr/>
            </p:nvSpPr>
            <p:spPr bwMode="auto">
              <a:xfrm>
                <a:off x="1757212" y="3702099"/>
                <a:ext cx="267295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b="1" baseline="-25000" dirty="0">
                  <a:solidFill>
                    <a:srgbClr val="FF0000"/>
                  </a:solidFill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0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7212" y="3702099"/>
                <a:ext cx="2672950" cy="646331"/>
              </a:xfrm>
              <a:prstGeom prst="rect">
                <a:avLst/>
              </a:prstGeom>
              <a:blipFill>
                <a:blip r:embed="rId8"/>
                <a:stretch>
                  <a:fillRect l="-1822" t="-4717" b="-141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2789902" y="2768648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9902" y="2768648"/>
                <a:ext cx="42704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6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9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8000"/>
                            </p:stCondLst>
                            <p:childTnLst>
                              <p:par>
                                <p:cTn id="13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Безопасное 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 smtClean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 smtClean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 smtClean="0"/>
              <a:t>Параноидальные</a:t>
            </a:r>
            <a:r>
              <a:rPr lang="ru-RU" dirty="0" smtClean="0"/>
              <a:t> проверки</a:t>
            </a:r>
          </a:p>
          <a:p>
            <a:r>
              <a:rPr lang="ru-RU" dirty="0" smtClean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 smtClean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 smtClean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 smtClean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входных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decrypt(key, data, </a:t>
            </a:r>
            <a:r>
              <a:rPr lang="en-US" dirty="0" err="1" smtClean="0"/>
              <a:t>cipher_suite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(key) != 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/>
              <a:t>invalid </a:t>
            </a:r>
            <a:r>
              <a:rPr lang="en-US" dirty="0" smtClean="0"/>
              <a:t>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}’)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 err="1" smtClean="0"/>
              <a:t>len</a:t>
            </a:r>
            <a:r>
              <a:rPr lang="en-US" dirty="0" smtClean="0"/>
              <a:t>(data) &lt; </a:t>
            </a:r>
            <a:r>
              <a:rPr lang="en-US" dirty="0" smtClean="0">
                <a:solidFill>
                  <a:srgbClr val="FF0000"/>
                </a:solidFill>
              </a:rPr>
              <a:t>NONCE_SIZE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raise Exception(‘invalid </a:t>
            </a:r>
            <a:r>
              <a:rPr lang="en-US" dirty="0" err="1" smtClean="0"/>
              <a:t>ciphertext</a:t>
            </a:r>
            <a:r>
              <a:rPr lang="en-US" dirty="0" smtClean="0"/>
              <a:t> length’)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cipher_suite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err="1" smtClean="0"/>
              <a:t>aes.cbc.decrypt</a:t>
            </a:r>
            <a:r>
              <a:rPr lang="en-US" dirty="0" smtClean="0"/>
              <a:t>(key</a:t>
            </a:r>
            <a:r>
              <a:rPr lang="en-US" dirty="0"/>
              <a:t>, </a:t>
            </a:r>
            <a:r>
              <a:rPr lang="en-US" dirty="0" smtClean="0"/>
              <a:t>data)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AES_CTR_WITH_CBC_MAC</a:t>
            </a:r>
            <a:r>
              <a:rPr lang="en-US" dirty="0" smtClean="0"/>
              <a:t>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return </a:t>
            </a:r>
            <a:r>
              <a:rPr lang="en-US" dirty="0" err="1" smtClean="0"/>
              <a:t>aes.ctr.decrypt</a:t>
            </a:r>
            <a:r>
              <a:rPr lang="en-US" dirty="0" smtClean="0"/>
              <a:t>(key, data)</a:t>
            </a:r>
          </a:p>
          <a:p>
            <a:pPr marL="0" indent="0">
              <a:buNone/>
            </a:pPr>
            <a:r>
              <a:rPr lang="en-US" dirty="0" smtClean="0"/>
              <a:t>	else: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 err="1"/>
              <a:t>cipher_suite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 err="1"/>
              <a:t>cipher_suite</a:t>
            </a:r>
            <a:r>
              <a:rPr lang="en-US" dirty="0" smtClean="0"/>
              <a:t>} is not supported’)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Отдельные функции, работа только с массивом байт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/>
              <a:t>generate</a:t>
            </a:r>
            <a:r>
              <a:rPr lang="ru-RU" dirty="0"/>
              <a:t>_</a:t>
            </a:r>
            <a:r>
              <a:rPr lang="en-US" dirty="0" err="1"/>
              <a:t>aes_key</a:t>
            </a:r>
            <a:r>
              <a:rPr lang="en-US" dirty="0"/>
              <a:t>():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Crypto.random.getBytes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--------------------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encrypt_user_input</a:t>
            </a:r>
            <a:r>
              <a:rPr lang="en-US" dirty="0" smtClean="0"/>
              <a:t>(</a:t>
            </a:r>
            <a:r>
              <a:rPr lang="en-US" dirty="0" err="1" smtClean="0"/>
              <a:t>user_string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user_bytes</a:t>
            </a:r>
            <a:r>
              <a:rPr lang="en-US" dirty="0" smtClean="0"/>
              <a:t> = Encode.utf8.getBytes(</a:t>
            </a:r>
            <a:r>
              <a:rPr lang="en-US" dirty="0" err="1" smtClean="0"/>
              <a:t>user_string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key = </a:t>
            </a:r>
            <a:r>
              <a:rPr lang="en-US" dirty="0" err="1" smtClean="0"/>
              <a:t>generateAesKey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	encrypted = encrypt(key</a:t>
            </a:r>
            <a:r>
              <a:rPr lang="en-US" dirty="0"/>
              <a:t>, </a:t>
            </a:r>
            <a:r>
              <a:rPr lang="en-US" dirty="0" err="1"/>
              <a:t>user_bytes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encrypted_hex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key_string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(key)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key_string</a:t>
            </a:r>
            <a:r>
              <a:rPr lang="en-US" dirty="0" smtClean="0"/>
              <a:t>, </a:t>
            </a:r>
            <a:r>
              <a:rPr lang="en-US" dirty="0" err="1" smtClean="0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8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9633" y="375503"/>
            <a:ext cx="5811715" cy="2847914"/>
          </a:xfrm>
        </p:spPr>
        <p:txBody>
          <a:bodyPr>
            <a:noAutofit/>
          </a:bodyPr>
          <a:lstStyle/>
          <a:p>
            <a:r>
              <a:rPr lang="en-US" sz="20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TIME</a:t>
            </a:r>
            <a:r>
              <a:rPr lang="en-US" sz="15000" dirty="0" smtClean="0">
                <a:solidFill>
                  <a:schemeClr val="bg1"/>
                </a:solidFill>
              </a:rPr>
              <a:t> </a:t>
            </a:r>
            <a:endParaRPr lang="ru-RU" sz="15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17512" y="3223417"/>
            <a:ext cx="3145924" cy="2704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endParaRPr lang="ru-RU" sz="20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8005482" y="1189831"/>
            <a:ext cx="30748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IS</a:t>
            </a:r>
            <a:r>
              <a:rPr lang="en-US" sz="20000" dirty="0" smtClean="0">
                <a:solidFill>
                  <a:schemeClr val="bg1"/>
                </a:solidFill>
              </a:rPr>
              <a:t> </a:t>
            </a:r>
            <a:endParaRPr lang="ru-RU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1311</Words>
  <Application>Microsoft Office PowerPoint</Application>
  <PresentationFormat>Широкоэкранный</PresentationFormat>
  <Paragraphs>313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Consolas</vt:lpstr>
      <vt:lpstr>Symbol</vt:lpstr>
      <vt:lpstr>Тема Office</vt:lpstr>
      <vt:lpstr>Прикладная Криптография: Симметричные криптосистемы Практические аспекты</vt:lpstr>
      <vt:lpstr>Тест.</vt:lpstr>
      <vt:lpstr>Тест.</vt:lpstr>
      <vt:lpstr>TIME 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Макаров Артем Олегович</cp:lastModifiedBy>
  <cp:revision>606</cp:revision>
  <dcterms:created xsi:type="dcterms:W3CDTF">2018-08-24T12:25:18Z</dcterms:created>
  <dcterms:modified xsi:type="dcterms:W3CDTF">2023-10-19T05:04:32Z</dcterms:modified>
</cp:coreProperties>
</file>